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57" r:id="rId3"/>
    <p:sldId id="266" r:id="rId4"/>
    <p:sldId id="268" r:id="rId5"/>
    <p:sldId id="264" r:id="rId6"/>
    <p:sldId id="259" r:id="rId7"/>
    <p:sldId id="270" r:id="rId8"/>
    <p:sldId id="269" r:id="rId9"/>
    <p:sldId id="271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39"/>
    <p:restoredTop sz="94669"/>
  </p:normalViewPr>
  <p:slideViewPr>
    <p:cSldViewPr snapToGrid="0" snapToObjects="1">
      <p:cViewPr varScale="1">
        <p:scale>
          <a:sx n="115" d="100"/>
          <a:sy n="115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gif>
</file>

<file path=ppt/media/image11.tiff>
</file>

<file path=ppt/media/image12.png>
</file>

<file path=ppt/media/image14.svg>
</file>

<file path=ppt/media/image2.gif>
</file>

<file path=ppt/media/image3.jpg>
</file>

<file path=ppt/media/image4.png>
</file>

<file path=ppt/media/image5.png>
</file>

<file path=ppt/media/image6.png>
</file>

<file path=ppt/media/image7.gif>
</file>

<file path=ppt/media/image7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549931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609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228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286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984275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1934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4145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48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663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349656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67813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smtClean="0"/>
              <a:pPr/>
              <a:t>6/10/2019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95140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9">
            <a:extLst>
              <a:ext uri="{FF2B5EF4-FFF2-40B4-BE49-F238E27FC236}">
                <a16:creationId xmlns:a16="http://schemas.microsoft.com/office/drawing/2014/main" id="{587546EB-8C8C-4552-9837-27CEFD10C2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FD2AD5-23C2-4841-8B23-8BAFF2337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76" y="2132166"/>
            <a:ext cx="4331976" cy="2593667"/>
          </a:xfrm>
          <a:prstGeom prst="rect">
            <a:avLst/>
          </a:prstGeom>
        </p:spPr>
      </p:pic>
      <p:sp>
        <p:nvSpPr>
          <p:cNvPr id="12" name="Freeform 6">
            <a:extLst>
              <a:ext uri="{FF2B5EF4-FFF2-40B4-BE49-F238E27FC236}">
                <a16:creationId xmlns:a16="http://schemas.microsoft.com/office/drawing/2014/main" id="{1157C185-67CB-4FDD-9C4B-705DDB08AA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A09AD-928D-1E4C-87D1-1ADA19A4A7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38004" y="1480930"/>
            <a:ext cx="5607908" cy="3254321"/>
          </a:xfrm>
        </p:spPr>
        <p:txBody>
          <a:bodyPr>
            <a:normAutofit/>
          </a:bodyPr>
          <a:lstStyle/>
          <a:p>
            <a:pPr algn="l"/>
            <a:r>
              <a:rPr lang="en-GB" sz="4400" dirty="0">
                <a:latin typeface="Calibri Light" panose="020F0302020204030204" pitchFamily="34" charset="0"/>
                <a:cs typeface="Calibri Light" panose="020F0302020204030204" pitchFamily="34" charset="0"/>
              </a:rPr>
              <a:t>Change-point Analysis:</a:t>
            </a:r>
            <a:br>
              <a:rPr lang="en-GB" sz="44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GB" sz="4400" dirty="0">
                <a:latin typeface="Calibri Light" panose="020F0302020204030204" pitchFamily="34" charset="0"/>
                <a:cs typeface="Calibri Light" panose="020F0302020204030204" pitchFamily="34" charset="0"/>
              </a:rPr>
              <a:t>Did Global Warming Stop in 1998?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7D6D57-639F-F24F-BDED-B178B1C2A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8006" y="4804850"/>
            <a:ext cx="5607906" cy="1086237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GB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Nicole A Brown </a:t>
            </a:r>
          </a:p>
          <a:p>
            <a:pPr algn="l">
              <a:spcAft>
                <a:spcPts val="600"/>
              </a:spcAft>
            </a:pPr>
            <a:r>
              <a:rPr lang="en-GB" dirty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School of Computing Sciences </a:t>
            </a:r>
          </a:p>
          <a:p>
            <a:pPr algn="l">
              <a:spcAft>
                <a:spcPts val="600"/>
              </a:spcAft>
            </a:pPr>
            <a:endParaRPr lang="en-GB" dirty="0">
              <a:solidFill>
                <a:schemeClr val="tx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79528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AD84E21A-A848-4FF9-97DA-1BE07F74333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B4679B52-98EA-45CA-AF30-F2C9A694601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0E5EE46-6B2F-43B5-8F97-10C96ECA3A9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87546EB-8C8C-4552-9837-27CEFD10C2F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ChatOutline">
            <a:extLst>
              <a:ext uri="{FF2B5EF4-FFF2-40B4-BE49-F238E27FC236}">
                <a16:creationId xmlns:a16="http://schemas.microsoft.com/office/drawing/2014/main" id="{AC1A658B-8F66-4BFF-ABE0-9227B4C2EF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276" y="1263012"/>
            <a:ext cx="4331976" cy="4331976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id="{1157C185-67CB-4FDD-9C4B-705DDB08AA6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412340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F7BBCB-C697-3D41-9BBE-9B3715B67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8004" y="1480930"/>
            <a:ext cx="5607908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000" cap="all" dirty="0"/>
              <a:t>Thank you For listening.</a:t>
            </a:r>
          </a:p>
        </p:txBody>
      </p:sp>
    </p:spTree>
    <p:extLst>
      <p:ext uri="{BB962C8B-B14F-4D97-AF65-F5344CB8AC3E}">
        <p14:creationId xmlns:p14="http://schemas.microsoft.com/office/powerpoint/2010/main" val="16432528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46">
            <a:extLst>
              <a:ext uri="{FF2B5EF4-FFF2-40B4-BE49-F238E27FC236}">
                <a16:creationId xmlns:a16="http://schemas.microsoft.com/office/drawing/2014/main" id="{C3638F2F-4688-4030-B1CC-802724443B7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48C811F0-0ED8-4A7B-BFDE-6433C690ED4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3630-328C-0B49-9659-2A5B3AE05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4" y="1327355"/>
            <a:ext cx="3559425" cy="4482564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Contents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68A1FB72-53C6-D34F-94A0-DEC565D5D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0123" y="1327356"/>
            <a:ext cx="4872677" cy="4482564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romanLcPeriod"/>
            </a:pPr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Background and Aim of the project</a:t>
            </a:r>
          </a:p>
          <a:p>
            <a:pPr marL="514350" indent="-514350">
              <a:buFont typeface="+mj-lt"/>
              <a:buAutoNum type="romanLcPeriod"/>
            </a:pPr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Related Research</a:t>
            </a:r>
          </a:p>
          <a:p>
            <a:pPr marL="514350" indent="-514350">
              <a:buFont typeface="+mj-lt"/>
              <a:buAutoNum type="romanLcPeriod"/>
            </a:pPr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Analysis and Initial Testing</a:t>
            </a:r>
          </a:p>
          <a:p>
            <a:pPr marL="514350" indent="-514350">
              <a:buFont typeface="+mj-lt"/>
              <a:buAutoNum type="romanLcPeriod"/>
            </a:pPr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Simulation Design</a:t>
            </a:r>
          </a:p>
          <a:p>
            <a:pPr marL="514350" indent="-514350">
              <a:buFont typeface="+mj-lt"/>
              <a:buAutoNum type="romanLcPeriod"/>
            </a:pPr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Findings and Conclusions</a:t>
            </a:r>
          </a:p>
          <a:p>
            <a:pPr marL="514350" indent="-514350">
              <a:buFont typeface="+mj-lt"/>
              <a:buAutoNum type="romanLcPeriod"/>
            </a:pPr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Further Work </a:t>
            </a:r>
          </a:p>
          <a:p>
            <a:pPr marL="514350" indent="-514350">
              <a:buFont typeface="+mj-lt"/>
              <a:buAutoNum type="romanLcPeriod"/>
            </a:pPr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Considerations</a:t>
            </a:r>
          </a:p>
          <a:p>
            <a:pPr marL="0" indent="0">
              <a:buNone/>
            </a:pPr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AC19CEE-435E-4643-849E-5194A57437C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058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1371E3D4-F3B0-4393-85EE-B46A6E362E9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0B9670-BD72-0F41-A07F-B10DFD45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3" y="685800"/>
            <a:ext cx="6509285" cy="1253836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Background and Aim of the project</a:t>
            </a:r>
            <a:endParaRPr lang="en-GB" sz="34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F8480F17-31D9-4C10-AE54-A74138D10C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0F5CBB0-AC48-8044-A3FD-1F073E6E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Accelerated global warming since industrialisation. 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Claims of change-point in 1998 despite increased greenhouse gas emissions.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Contradictory definitions of a change-point. 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Natural Variation: ENSO, volcanic activity and solar cycle.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Change-point tests non-robust in presence of autocorrelation.</a:t>
            </a:r>
          </a:p>
          <a:p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810D8F9-AA34-754E-BF77-7602F9E2FCFB}"/>
              </a:ext>
            </a:extLst>
          </p:cNvPr>
          <p:cNvGrpSpPr/>
          <p:nvPr/>
        </p:nvGrpSpPr>
        <p:grpSpPr>
          <a:xfrm>
            <a:off x="712536" y="88883"/>
            <a:ext cx="2948473" cy="3348583"/>
            <a:chOff x="834223" y="202432"/>
            <a:chExt cx="2705100" cy="3072184"/>
          </a:xfrm>
        </p:grpSpPr>
        <p:pic>
          <p:nvPicPr>
            <p:cNvPr id="6" name="Picture 5" descr="A picture containing text, sky&#10;&#10;Description automatically generated">
              <a:extLst>
                <a:ext uri="{FF2B5EF4-FFF2-40B4-BE49-F238E27FC236}">
                  <a16:creationId xmlns:a16="http://schemas.microsoft.com/office/drawing/2014/main" id="{BB5988C0-3656-C347-A05D-5BCEF3F06E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4223" y="202432"/>
              <a:ext cx="2705100" cy="2705100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D29E919-9A16-0B4C-93D3-87A3146523E9}"/>
                </a:ext>
              </a:extLst>
            </p:cNvPr>
            <p:cNvSpPr txBox="1"/>
            <p:nvPr/>
          </p:nvSpPr>
          <p:spPr>
            <a:xfrm>
              <a:off x="834223" y="2907532"/>
              <a:ext cx="2705100" cy="3670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Plot generated in R from HadCRUT4 Monthly averages 1850 to present.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64BA90D-FD52-4E40-9D08-2BFC1F426556}"/>
              </a:ext>
            </a:extLst>
          </p:cNvPr>
          <p:cNvGrpSpPr/>
          <p:nvPr/>
        </p:nvGrpSpPr>
        <p:grpSpPr>
          <a:xfrm>
            <a:off x="480085" y="3526348"/>
            <a:ext cx="3394781" cy="3090474"/>
            <a:chOff x="480085" y="3509434"/>
            <a:chExt cx="3413375" cy="3107401"/>
          </a:xfrm>
        </p:grpSpPr>
        <p:pic>
          <p:nvPicPr>
            <p:cNvPr id="4" name="Picture 3" descr="A close up of a map&#10;&#10;Description automatically generated">
              <a:extLst>
                <a:ext uri="{FF2B5EF4-FFF2-40B4-BE49-F238E27FC236}">
                  <a16:creationId xmlns:a16="http://schemas.microsoft.com/office/drawing/2014/main" id="{A0ACAC90-BE38-C043-9D83-8E4B6563ED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0085" y="3509434"/>
              <a:ext cx="3413375" cy="2705100"/>
            </a:xfrm>
            <a:prstGeom prst="rect">
              <a:avLst/>
            </a:prstGeom>
            <a:ln>
              <a:noFill/>
            </a:ln>
            <a:effectLst/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2BE6E77-DD4A-0343-AFE4-5E3FF52A617A}"/>
                </a:ext>
              </a:extLst>
            </p:cNvPr>
            <p:cNvSpPr txBox="1"/>
            <p:nvPr/>
          </p:nvSpPr>
          <p:spPr>
            <a:xfrm>
              <a:off x="480085" y="6214534"/>
              <a:ext cx="3413375" cy="402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1000"/>
              </a:lvl1pPr>
            </a:lstStyle>
            <a:p>
              <a:r>
                <a:rPr lang="en-GB" dirty="0" err="1">
                  <a:latin typeface="Calibri Light" panose="020F0302020204030204" pitchFamily="34" charset="0"/>
                  <a:cs typeface="Calibri Light" panose="020F0302020204030204" pitchFamily="34" charset="0"/>
                </a:rPr>
                <a:t>Risbey</a:t>
              </a:r>
              <a:r>
                <a:rPr lang="en-GB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 et al. (2018) smoothed GMST series with linear trend plus sinusoidal variation to mimic multidecadal fluctuations.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42482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1371E3D4-F3B0-4393-85EE-B46A6E362E9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0B9670-BD72-0F41-A07F-B10DFD45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736600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Related Research</a:t>
            </a: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F8480F17-31D9-4C10-AE54-A74138D10C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0F5CBB0-AC48-8044-A3FD-1F073E6EE99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100824" y="1653703"/>
                <a:ext cx="6176776" cy="4518498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sz="2200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Non-robustness of the Chow test under autocorrelation. Simplified Chow test statistic where SS is the sum of squares, </a:t>
                </a:r>
                <a:r>
                  <a:rPr lang="el-GR" sz="2200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τ </a:t>
                </a:r>
                <a:r>
                  <a:rPr lang="en-GB" sz="2200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is the total number of observations and k is the number of parameters: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GB" sz="2200"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GB" sz="220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GB" sz="22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GB" sz="220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GB" sz="2200">
                            <a:latin typeface="Cambria Math" panose="02040503050406030204" pitchFamily="18" charset="0"/>
                          </a:rPr>
                          <m:t>𝑆𝑆</m:t>
                        </m:r>
                        <m:r>
                          <a:rPr lang="en-GB" sz="2200">
                            <a:latin typeface="Cambria Math" panose="02040503050406030204" pitchFamily="18" charset="0"/>
                          </a:rPr>
                          <m:t>− </m:t>
                        </m:r>
                        <m:sSub>
                          <m:sSubPr>
                            <m:ctrlPr>
                              <a:rPr lang="en-GB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200">
                                <a:latin typeface="Cambria Math" panose="02040503050406030204" pitchFamily="18" charset="0"/>
                              </a:rPr>
                              <m:t>𝑆𝑆</m:t>
                            </m:r>
                          </m:e>
                          <m:sub>
                            <m:r>
                              <a:rPr lang="en-GB" sz="22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sz="220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200">
                                <a:latin typeface="Cambria Math" panose="02040503050406030204" pitchFamily="18" charset="0"/>
                              </a:rPr>
                              <m:t>𝑆𝑆</m:t>
                            </m:r>
                          </m:e>
                          <m:sub>
                            <m:r>
                              <a:rPr lang="en-GB" sz="22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GB" sz="2200">
                            <a:latin typeface="Cambria Math" panose="02040503050406030204" pitchFamily="18" charset="0"/>
                          </a:rPr>
                          <m:t>)/</m:t>
                        </m:r>
                        <m:r>
                          <a:rPr lang="en-GB" sz="2200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sSub>
                          <m:sSubPr>
                            <m:ctrlPr>
                              <a:rPr lang="en-GB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20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GB" sz="2200">
                                <a:latin typeface="Cambria Math" panose="02040503050406030204" pitchFamily="18" charset="0"/>
                              </a:rPr>
                              <m:t>𝑆𝑆</m:t>
                            </m:r>
                          </m:e>
                          <m:sub>
                            <m:r>
                              <a:rPr lang="en-GB" sz="22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sz="220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GB" sz="2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2200">
                                <a:latin typeface="Cambria Math" panose="02040503050406030204" pitchFamily="18" charset="0"/>
                              </a:rPr>
                              <m:t>𝑆𝑆</m:t>
                            </m:r>
                          </m:e>
                          <m:sub>
                            <m:r>
                              <a:rPr lang="en-GB" sz="220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GB" sz="2200">
                            <a:latin typeface="Cambria Math" panose="02040503050406030204" pitchFamily="18" charset="0"/>
                          </a:rPr>
                          <m:t>)(</m:t>
                        </m:r>
                        <m:r>
                          <a:rPr lang="en-GB" sz="2200">
                            <a:latin typeface="Cambria Math" panose="02040503050406030204" pitchFamily="18" charset="0"/>
                          </a:rPr>
                          <m:t>𝜏</m:t>
                        </m:r>
                        <m:r>
                          <a:rPr lang="en-GB" sz="2200"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GB" sz="220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n-GB" sz="220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GB" sz="2200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, </a:t>
                </a:r>
              </a:p>
              <a:p>
                <a:r>
                  <a:rPr lang="en-GB" sz="2200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Durbin-Watson test for detection of autocorrelation. </a:t>
                </a:r>
              </a:p>
              <a:p>
                <a:r>
                  <a:rPr lang="en-GB" sz="2200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Differences and limitations of GMST datasets. </a:t>
                </a:r>
              </a:p>
              <a:p>
                <a:r>
                  <a:rPr lang="en-GB" sz="2200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Effect of selection bias: prior knowledge of change-point and effect of period tested on results.</a:t>
                </a:r>
              </a:p>
              <a:p>
                <a:endParaRPr lang="en-GB" dirty="0"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E0F5CBB0-AC48-8044-A3FD-1F073E6EE99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100824" y="1653703"/>
                <a:ext cx="6176776" cy="4518498"/>
              </a:xfrm>
              <a:blipFill>
                <a:blip r:embed="rId2"/>
                <a:stretch>
                  <a:fillRect l="-1185" t="-1887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3" name="Group 12">
            <a:extLst>
              <a:ext uri="{FF2B5EF4-FFF2-40B4-BE49-F238E27FC236}">
                <a16:creationId xmlns:a16="http://schemas.microsoft.com/office/drawing/2014/main" id="{D0CF696C-5F44-D646-92EF-AE06F4D7A1D6}"/>
              </a:ext>
            </a:extLst>
          </p:cNvPr>
          <p:cNvGrpSpPr/>
          <p:nvPr/>
        </p:nvGrpSpPr>
        <p:grpSpPr>
          <a:xfrm>
            <a:off x="221160" y="1422400"/>
            <a:ext cx="3965264" cy="4855858"/>
            <a:chOff x="221160" y="1422400"/>
            <a:chExt cx="3965264" cy="48558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376AEE0-ACEC-8F44-9AF9-4D5B95CAC6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1160" y="1422400"/>
              <a:ext cx="3965264" cy="328619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CAAF87A-BE64-C645-8043-947A3DAE4A1F}"/>
                </a:ext>
              </a:extLst>
            </p:cNvPr>
            <p:cNvSpPr txBox="1"/>
            <p:nvPr/>
          </p:nvSpPr>
          <p:spPr>
            <a:xfrm>
              <a:off x="221160" y="4708598"/>
              <a:ext cx="396526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Lewandowsky et al. (2018) historically conditioned trends for major GMST datasets. Each solid line plots the best-fitting least squares trend from the start year of 1998 to the end year (vantage year) as shown on the x-axis. The thick lines for each dataset correspond to the version available and current at a given vantage year, with the vertical grey lines indicating major changes in version. </a:t>
              </a:r>
            </a:p>
            <a:p>
              <a:endParaRPr lang="en-GB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  <a:p>
              <a:endParaRPr lang="en-GB" dirty="0"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82711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BC102D8-D298-4410-AE79-9EA7235214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AF5A5E-AB6D-B241-BC3F-E3EED114F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Analysis and Initial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4D3E4-E67F-F149-97BC-CA418D218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1" y="1898073"/>
            <a:ext cx="4010296" cy="433944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Broken and unbroken methods of change-point tests developed in R. 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Results from different time periods shown in table. 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Time series analysis of GISTEMP and HadCRUT4 in R comparing ACF plots and performing Durbin-Watson test. 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Seasonality in monthly analysis.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71251E-2FA0-480E-B56E-393872797F8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ECA967D-5880-DC4C-9F20-78C2DCBC90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9881868"/>
              </p:ext>
            </p:extLst>
          </p:nvPr>
        </p:nvGraphicFramePr>
        <p:xfrm>
          <a:off x="5956663" y="4858382"/>
          <a:ext cx="5892798" cy="11887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216726">
                  <a:extLst>
                    <a:ext uri="{9D8B030D-6E8A-4147-A177-3AD203B41FA5}">
                      <a16:colId xmlns:a16="http://schemas.microsoft.com/office/drawing/2014/main" val="1862489063"/>
                    </a:ext>
                  </a:extLst>
                </a:gridCol>
                <a:gridCol w="1711806">
                  <a:extLst>
                    <a:ext uri="{9D8B030D-6E8A-4147-A177-3AD203B41FA5}">
                      <a16:colId xmlns:a16="http://schemas.microsoft.com/office/drawing/2014/main" val="1503694079"/>
                    </a:ext>
                  </a:extLst>
                </a:gridCol>
                <a:gridCol w="1964266">
                  <a:extLst>
                    <a:ext uri="{9D8B030D-6E8A-4147-A177-3AD203B41FA5}">
                      <a16:colId xmlns:a16="http://schemas.microsoft.com/office/drawing/2014/main" val="2769213540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GB" sz="2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Monthly HadCRUT4 1979 to Present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9408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Broken CP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Min p value = 2.252245e-11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Change-point in late 2015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027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Unbroken CP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Min p value = 0.0005440062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Change-point in late 1984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7037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FA6C34C-9388-6143-9FD3-0E1223E80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687588"/>
              </p:ext>
            </p:extLst>
          </p:nvPr>
        </p:nvGraphicFramePr>
        <p:xfrm>
          <a:off x="5956663" y="3669662"/>
          <a:ext cx="5892798" cy="11887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00646">
                  <a:extLst>
                    <a:ext uri="{9D8B030D-6E8A-4147-A177-3AD203B41FA5}">
                      <a16:colId xmlns:a16="http://schemas.microsoft.com/office/drawing/2014/main" val="1862489063"/>
                    </a:ext>
                  </a:extLst>
                </a:gridCol>
                <a:gridCol w="1627886">
                  <a:extLst>
                    <a:ext uri="{9D8B030D-6E8A-4147-A177-3AD203B41FA5}">
                      <a16:colId xmlns:a16="http://schemas.microsoft.com/office/drawing/2014/main" val="1503694079"/>
                    </a:ext>
                  </a:extLst>
                </a:gridCol>
                <a:gridCol w="1964266">
                  <a:extLst>
                    <a:ext uri="{9D8B030D-6E8A-4147-A177-3AD203B41FA5}">
                      <a16:colId xmlns:a16="http://schemas.microsoft.com/office/drawing/2014/main" val="2769213540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r>
                        <a:rPr lang="en-GB" sz="2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Monthly </a:t>
                      </a:r>
                      <a:r>
                        <a:rPr lang="en-GB" sz="2000" b="1" kern="1200" dirty="0">
                          <a:solidFill>
                            <a:schemeClr val="bg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HadCRUT4</a:t>
                      </a:r>
                      <a:r>
                        <a:rPr lang="en-GB" sz="2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 1979 to 2013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9408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Broken CP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GB" sz="1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Min p value = 6.473433e-13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Change-point in mid 1997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027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Unbroken CP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Min p value = 3.881362e-06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000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Change-point in late 1984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70372"/>
                  </a:ext>
                </a:extLst>
              </a:tr>
            </a:tbl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E119F01D-26FF-C549-8222-10269B5321BD}"/>
              </a:ext>
            </a:extLst>
          </p:cNvPr>
          <p:cNvGrpSpPr/>
          <p:nvPr/>
        </p:nvGrpSpPr>
        <p:grpSpPr>
          <a:xfrm>
            <a:off x="5956663" y="372182"/>
            <a:ext cx="5892797" cy="2816156"/>
            <a:chOff x="5956662" y="273472"/>
            <a:chExt cx="5892797" cy="2816156"/>
          </a:xfrm>
        </p:grpSpPr>
        <p:pic>
          <p:nvPicPr>
            <p:cNvPr id="5" name="Picture 4" descr="A close up of a map&#10;&#10;Description automatically generated">
              <a:extLst>
                <a:ext uri="{FF2B5EF4-FFF2-40B4-BE49-F238E27FC236}">
                  <a16:creationId xmlns:a16="http://schemas.microsoft.com/office/drawing/2014/main" id="{877AC121-6E78-6C41-A34C-DE03F4BD35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56662" y="273472"/>
              <a:ext cx="5892797" cy="241604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3475CC6-3A9C-E941-B231-98EF163441D8}"/>
                </a:ext>
              </a:extLst>
            </p:cNvPr>
            <p:cNvSpPr txBox="1"/>
            <p:nvPr/>
          </p:nvSpPr>
          <p:spPr>
            <a:xfrm>
              <a:off x="5956662" y="2689518"/>
              <a:ext cx="58927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Plot from R of broken and unbroken change-point tests on HadCRUT4 monthly averages over different time periods.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5637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D7D7F0C-622D-4D84-A68D-C1AF54B6347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D3C65C-A86C-A446-A5F1-E7FDFD8C3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1364554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Simulation Design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6B08CFF9-6EED-A242-8E64-2F95CF48EAB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0081" y="1730295"/>
                <a:ext cx="4238896" cy="4617219"/>
              </a:xfrm>
            </p:spPr>
            <p:txBody>
              <a:bodyPr>
                <a:noAutofit/>
              </a:bodyPr>
              <a:lstStyle/>
              <a:p>
                <a:r>
                  <a:rPr lang="en-GB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Monte Carlo simulations with error variable changing.</a:t>
                </a:r>
              </a:p>
              <a:p>
                <a:r>
                  <a:rPr lang="en-GB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Synthetic data model based on analysis of HadCRUT3 data: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temperature</m:t>
                      </m:r>
                      <m:r>
                        <m:rPr>
                          <m:nor/>
                        </m:rPr>
                        <a:rPr lang="en-GB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b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= </m:t>
                      </m:r>
                      <m:sSub>
                        <m:sSubPr>
                          <m:ctrlPr>
                            <a:rPr lang="el-G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𝜷</m:t>
                          </m:r>
                        </m:e>
                        <m:sub>
                          <m:r>
                            <a:rPr lang="en-GB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</m:sub>
                      </m:sSub>
                      <m:r>
                        <m:rPr>
                          <m:nor/>
                        </m:rPr>
                        <a:rPr lang="en-GB" b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l-G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l-GR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𝜷</m:t>
                          </m:r>
                        </m:e>
                        <m:sub>
                          <m:r>
                            <a:rPr lang="en-GB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b>
                      </m:sSub>
                      <m:r>
                        <m:rPr>
                          <m:nor/>
                        </m:rPr>
                        <a:rPr lang="en-GB" b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∗</m:t>
                      </m:r>
                      <m:r>
                        <m:rPr>
                          <m:nor/>
                        </m:rPr>
                        <a:rPr lang="en-GB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time</m:t>
                      </m:r>
                      <m:r>
                        <m:rPr>
                          <m:nor/>
                        </m:rPr>
                        <a:rPr lang="en-GB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  </m:t>
                      </m:r>
                      <m:r>
                        <m:rPr>
                          <m:nor/>
                        </m:rPr>
                        <a:rPr lang="en-GB" b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+</m:t>
                      </m:r>
                      <m:r>
                        <m:rPr>
                          <m:nor/>
                        </m:rPr>
                        <a:rPr lang="en-GB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l-GR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ε</m:t>
                      </m:r>
                    </m:oMath>
                  </m:oMathPara>
                </a14:m>
                <a:endParaRPr lang="en-GB" dirty="0"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  <a:p>
                <a:r>
                  <a:rPr lang="en-GB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White noise: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l-GR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ε</m:t>
                      </m:r>
                      <m:r>
                        <m:rPr>
                          <m:nor/>
                        </m:rPr>
                        <a:rPr lang="el-GR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 ∼</m:t>
                      </m:r>
                      <m:r>
                        <m:rPr>
                          <m:nor/>
                        </m:rPr>
                        <a:rPr lang="en-GB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WN</m:t>
                      </m:r>
                      <m:r>
                        <m:rPr>
                          <m:nor/>
                        </m:rPr>
                        <a:rPr lang="en-GB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( 0,</m:t>
                      </m:r>
                      <m:r>
                        <a:rPr lang="el-GR" b="1" i="1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l-GR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GB" b="1" i="1">
                              <a:latin typeface="Calibri Light" panose="020F0302020204030204" pitchFamily="34" charset="0"/>
                              <a:cs typeface="Calibri Light" panose="020F0302020204030204" pitchFamily="34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l-GR" b="1" i="1">
                              <a:latin typeface="Calibri Light" panose="020F0302020204030204" pitchFamily="34" charset="0"/>
                              <a:cs typeface="Calibri Light" panose="020F0302020204030204" pitchFamily="34" charset="0"/>
                            </a:rPr>
                            <m:t>σ</m:t>
                          </m:r>
                        </m:e>
                        <m:sup>
                          <m:r>
                            <a:rPr lang="en-GB" b="1" i="1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m:rPr>
                          <m:nor/>
                        </m:rPr>
                        <a:rPr lang="el-GR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) </m:t>
                      </m:r>
                    </m:oMath>
                  </m:oMathPara>
                </a14:m>
                <a:endParaRPr lang="en-GB" dirty="0"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  <a:p>
                <a:r>
                  <a:rPr lang="en-GB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With autocorrelation: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l-GR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ε</m:t>
                      </m:r>
                      <m:r>
                        <m:rPr>
                          <m:nor/>
                        </m:rPr>
                        <a:rPr lang="el-GR" b="1" i="1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 ∼</m:t>
                      </m:r>
                      <m:r>
                        <m:rPr>
                          <m:nor/>
                        </m:rPr>
                        <a:rPr lang="en-GB" b="0" i="0" smtClean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b="1" i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AR</m:t>
                      </m:r>
                      <m:r>
                        <m:rPr>
                          <m:nor/>
                        </m:rPr>
                        <a:rPr lang="en-GB" b="1" i="1" dirty="0"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m:t>(1)</m:t>
                      </m:r>
                    </m:oMath>
                  </m:oMathPara>
                </a14:m>
                <a:endParaRPr lang="en-GB" b="1" dirty="0">
                  <a:latin typeface="Calibri Light" panose="020F0302020204030204" pitchFamily="34" charset="0"/>
                  <a:cs typeface="Calibri Light" panose="020F0302020204030204" pitchFamily="34" charset="0"/>
                </a:endParaRPr>
              </a:p>
              <a:p>
                <a:r>
                  <a:rPr lang="en-GB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AR plots more realistically mimic GMST data.</a:t>
                </a:r>
              </a:p>
              <a:p>
                <a:r>
                  <a:rPr lang="en-GB" dirty="0">
                    <a:latin typeface="Calibri Light" panose="020F0302020204030204" pitchFamily="34" charset="0"/>
                    <a:cs typeface="Calibri Light" panose="020F0302020204030204" pitchFamily="34" charset="0"/>
                  </a:rPr>
                  <a:t>False positive rates of change-point tests.</a:t>
                </a: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6B08CFF9-6EED-A242-8E64-2F95CF48EAB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0081" y="1730295"/>
                <a:ext cx="4238896" cy="4617219"/>
              </a:xfrm>
              <a:blipFill>
                <a:blip r:embed="rId2"/>
                <a:stretch>
                  <a:fillRect l="-1295" t="-1189" r="-719" b="-343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02A2E7B6-CE50-4B96-A981-2A025073281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3E514F5-CAAF-8049-B0D0-735DC0F50917}"/>
              </a:ext>
            </a:extLst>
          </p:cNvPr>
          <p:cNvGrpSpPr/>
          <p:nvPr/>
        </p:nvGrpSpPr>
        <p:grpSpPr>
          <a:xfrm>
            <a:off x="7492597" y="80982"/>
            <a:ext cx="2713196" cy="3113306"/>
            <a:chOff x="7492597" y="80982"/>
            <a:chExt cx="2713196" cy="3113306"/>
          </a:xfrm>
        </p:grpSpPr>
        <p:pic>
          <p:nvPicPr>
            <p:cNvPr id="12" name="Picture 11" descr="A close up of text on a white background&#10;&#10;Description automatically generated">
              <a:extLst>
                <a:ext uri="{FF2B5EF4-FFF2-40B4-BE49-F238E27FC236}">
                  <a16:creationId xmlns:a16="http://schemas.microsoft.com/office/drawing/2014/main" id="{D628BB1E-3189-8545-AEBB-DCD47EA9AE4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92597" y="80982"/>
              <a:ext cx="2713196" cy="2713196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5408D94-FB8C-8A48-9AC9-D7E08771EFED}"/>
                </a:ext>
              </a:extLst>
            </p:cNvPr>
            <p:cNvSpPr txBox="1"/>
            <p:nvPr/>
          </p:nvSpPr>
          <p:spPr>
            <a:xfrm>
              <a:off x="7492597" y="2794178"/>
              <a:ext cx="2713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Transition plot of HacCRUT4 timeseries used to model synthetic data.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E566D5A-D07F-804C-8610-1EF10F9E957C}"/>
              </a:ext>
            </a:extLst>
          </p:cNvPr>
          <p:cNvGrpSpPr/>
          <p:nvPr/>
        </p:nvGrpSpPr>
        <p:grpSpPr>
          <a:xfrm>
            <a:off x="5956663" y="3429000"/>
            <a:ext cx="2784413" cy="3184522"/>
            <a:chOff x="5956663" y="3429000"/>
            <a:chExt cx="2784413" cy="3184522"/>
          </a:xfrm>
        </p:grpSpPr>
        <p:pic>
          <p:nvPicPr>
            <p:cNvPr id="11" name="Picture 10" descr="A close up of text on a white surface&#10;&#10;Description automatically generated">
              <a:extLst>
                <a:ext uri="{FF2B5EF4-FFF2-40B4-BE49-F238E27FC236}">
                  <a16:creationId xmlns:a16="http://schemas.microsoft.com/office/drawing/2014/main" id="{61AE74A4-83D2-3B44-9865-980841E98B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56663" y="3429000"/>
              <a:ext cx="2784413" cy="2784413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99B446E-B157-084C-826A-6AD236341BF9}"/>
                </a:ext>
              </a:extLst>
            </p:cNvPr>
            <p:cNvSpPr txBox="1"/>
            <p:nvPr/>
          </p:nvSpPr>
          <p:spPr>
            <a:xfrm>
              <a:off x="5956663" y="6213412"/>
              <a:ext cx="27844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Transition plot of 5 synthetic datasets from white noise model.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21A07B2-C477-374E-A994-EBF136C43389}"/>
              </a:ext>
            </a:extLst>
          </p:cNvPr>
          <p:cNvGrpSpPr/>
          <p:nvPr/>
        </p:nvGrpSpPr>
        <p:grpSpPr>
          <a:xfrm>
            <a:off x="8994776" y="3428999"/>
            <a:ext cx="2784413" cy="3184523"/>
            <a:chOff x="8994776" y="3428999"/>
            <a:chExt cx="2784413" cy="3184523"/>
          </a:xfrm>
        </p:grpSpPr>
        <p:pic>
          <p:nvPicPr>
            <p:cNvPr id="9" name="Content Placeholder 4" descr="A close up of text on a white surface&#10;&#10;Description automatically generated">
              <a:extLst>
                <a:ext uri="{FF2B5EF4-FFF2-40B4-BE49-F238E27FC236}">
                  <a16:creationId xmlns:a16="http://schemas.microsoft.com/office/drawing/2014/main" id="{09D530B2-68F4-3F4B-8A0E-5DE61464C73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94776" y="3428999"/>
              <a:ext cx="2784413" cy="2784413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12CB728-8102-4449-9156-CB67FCA34C52}"/>
                </a:ext>
              </a:extLst>
            </p:cNvPr>
            <p:cNvSpPr txBox="1"/>
            <p:nvPr/>
          </p:nvSpPr>
          <p:spPr>
            <a:xfrm>
              <a:off x="8994776" y="6213412"/>
              <a:ext cx="278441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Transition plot of 5 synthetic datasets from AR model.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5888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BC102D8-D298-4410-AE79-9EA7235214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AF5A5E-AB6D-B241-BC3F-E3EED114F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631373"/>
            <a:ext cx="4018839" cy="2035628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Results and 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4D3E4-E67F-F149-97BC-CA418D2185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1" y="1717965"/>
            <a:ext cx="4010296" cy="45195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1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False positive rates from simulations in tables.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The presence of autocorrelation increases the false positive rates of change-point tests. Previous claims are not statistically robust. 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Higher than expected false positive rates for monthly white noise data.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Not a measure of the power of the tests and may not directly apply to real-world data.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71251E-2FA0-480E-B56E-393872797F8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FE64094-1349-E54A-8E31-135CC82916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4756220"/>
              </p:ext>
            </p:extLst>
          </p:nvPr>
        </p:nvGraphicFramePr>
        <p:xfrm>
          <a:off x="5943601" y="289561"/>
          <a:ext cx="5892798" cy="237744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67161">
                  <a:extLst>
                    <a:ext uri="{9D8B030D-6E8A-4147-A177-3AD203B41FA5}">
                      <a16:colId xmlns:a16="http://schemas.microsoft.com/office/drawing/2014/main" val="1621639175"/>
                    </a:ext>
                  </a:extLst>
                </a:gridCol>
                <a:gridCol w="2092037">
                  <a:extLst>
                    <a:ext uri="{9D8B030D-6E8A-4147-A177-3AD203B41FA5}">
                      <a16:colId xmlns:a16="http://schemas.microsoft.com/office/drawing/2014/main" val="3128089835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37381916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kern="1200" dirty="0">
                          <a:solidFill>
                            <a:schemeClr val="bg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White Noise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kern="1200" dirty="0">
                          <a:solidFill>
                            <a:schemeClr val="bg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Broken Trend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kern="1200" dirty="0">
                          <a:solidFill>
                            <a:schemeClr val="bg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Unbroken Trend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7223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Annual </a:t>
                      </a:r>
                      <a:endParaRPr lang="en-GB" sz="2000" kern="1200" dirty="0">
                        <a:solidFill>
                          <a:schemeClr val="tx1"/>
                        </a:solidFill>
                        <a:latin typeface="Calibri Light" panose="020F0302020204030204" pitchFamily="34" charset="0"/>
                        <a:ea typeface="+mn-ea"/>
                        <a:cs typeface="Calibri Light" panose="020F03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14%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82264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Monthly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29%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83842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kern="1200" dirty="0">
                          <a:solidFill>
                            <a:schemeClr val="bg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White Noise</a:t>
                      </a:r>
                    </a:p>
                  </a:txBody>
                  <a:tcPr>
                    <a:lnL w="6350" cap="flat" cmpd="sng" algn="in">
                      <a:noFill/>
                      <a:prstDash val="soli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kern="1200" dirty="0">
                          <a:solidFill>
                            <a:schemeClr val="bg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Broken Trend 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kern="1200" dirty="0">
                          <a:solidFill>
                            <a:schemeClr val="bg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Unbroken Trend 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9083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Annual </a:t>
                      </a:r>
                    </a:p>
                  </a:txBody>
                  <a:tcPr>
                    <a:lnL w="6350" cap="flat" cmpd="sng" algn="in">
                      <a:noFill/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22%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4349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Monthly </a:t>
                      </a:r>
                    </a:p>
                  </a:txBody>
                  <a:tcPr>
                    <a:lnL w="6350" cap="flat" cmpd="sng" algn="in">
                      <a:noFill/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42%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kern="1200" dirty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28%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846016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B2A1D487-EB7E-624A-8974-1CD00DDD81E6}"/>
              </a:ext>
            </a:extLst>
          </p:cNvPr>
          <p:cNvSpPr txBox="1"/>
          <p:nvPr/>
        </p:nvSpPr>
        <p:spPr>
          <a:xfrm>
            <a:off x="6456218" y="-156556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CE60904-A81F-3842-A8F6-91A432A87982}"/>
              </a:ext>
            </a:extLst>
          </p:cNvPr>
          <p:cNvGrpSpPr/>
          <p:nvPr/>
        </p:nvGrpSpPr>
        <p:grpSpPr>
          <a:xfrm>
            <a:off x="7267532" y="2923394"/>
            <a:ext cx="3244935" cy="3645045"/>
            <a:chOff x="7515581" y="2895600"/>
            <a:chExt cx="3244935" cy="3645045"/>
          </a:xfrm>
        </p:grpSpPr>
        <p:pic>
          <p:nvPicPr>
            <p:cNvPr id="11" name="Picture 10" descr="A black and silver text on a white background&#10;&#10;Description automatically generated">
              <a:extLst>
                <a:ext uri="{FF2B5EF4-FFF2-40B4-BE49-F238E27FC236}">
                  <a16:creationId xmlns:a16="http://schemas.microsoft.com/office/drawing/2014/main" id="{B2A5F4FF-5C6B-2341-B463-923AA0F712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15581" y="2895600"/>
              <a:ext cx="3244935" cy="324493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7F4435C-ECF6-0942-9A35-733AA5F14217}"/>
                </a:ext>
              </a:extLst>
            </p:cNvPr>
            <p:cNvSpPr txBox="1"/>
            <p:nvPr/>
          </p:nvSpPr>
          <p:spPr>
            <a:xfrm>
              <a:off x="7515581" y="6140535"/>
              <a:ext cx="324493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Projection of HadCRUT3 time series based on AR model created in R.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9830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1">
            <a:extLst>
              <a:ext uri="{FF2B5EF4-FFF2-40B4-BE49-F238E27FC236}">
                <a16:creationId xmlns:a16="http://schemas.microsoft.com/office/drawing/2014/main" id="{1371E3D4-F3B0-4393-85EE-B46A6E362E9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0B9670-BD72-0F41-A07F-B10DFD45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214438"/>
          </a:xfrm>
        </p:spPr>
        <p:txBody>
          <a:bodyPr>
            <a:normAutofit/>
          </a:bodyPr>
          <a:lstStyle/>
          <a:p>
            <a:r>
              <a:rPr lang="en-GB" sz="4000" b="1">
                <a:latin typeface="Calibri Light" panose="020F0302020204030204" pitchFamily="34" charset="0"/>
                <a:cs typeface="Calibri Light" panose="020F0302020204030204" pitchFamily="34" charset="0"/>
              </a:rPr>
              <a:t>Further Work and Reflections</a:t>
            </a:r>
            <a:endParaRPr lang="en-GB" sz="40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7" name="Rectangle 13">
            <a:extLst>
              <a:ext uri="{FF2B5EF4-FFF2-40B4-BE49-F238E27FC236}">
                <a16:creationId xmlns:a16="http://schemas.microsoft.com/office/drawing/2014/main" id="{F8480F17-31D9-4C10-AE54-A74138D10CB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0F5CBB0-AC48-8044-A3FD-1F073E6E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1913649"/>
            <a:ext cx="6176776" cy="4518498"/>
          </a:xfrm>
        </p:spPr>
        <p:txBody>
          <a:bodyPr>
            <a:normAutofit/>
          </a:bodyPr>
          <a:lstStyle/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More robust testing techniques.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Mathematical transformations. 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Multiple testing, for different start points.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Apply methods to adjusted datasets such as Foster and </a:t>
            </a:r>
            <a:r>
              <a:rPr lang="en-GB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Rahmstorf</a:t>
            </a:r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 (2011).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Over-simplified models need to be more complex.</a:t>
            </a:r>
          </a:p>
          <a:p>
            <a:r>
              <a:rPr lang="en-GB" dirty="0">
                <a:latin typeface="Calibri Light" panose="020F0302020204030204" pitchFamily="34" charset="0"/>
                <a:cs typeface="Calibri Light" panose="020F0302020204030204" pitchFamily="34" charset="0"/>
              </a:rPr>
              <a:t>High risk due as research influences public and political opinion.</a:t>
            </a:r>
          </a:p>
          <a:p>
            <a:endParaRPr lang="en-GB" sz="220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A13492-130A-5A49-A657-2183EB977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158" y="2196880"/>
            <a:ext cx="3701229" cy="2464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014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46">
            <a:extLst>
              <a:ext uri="{FF2B5EF4-FFF2-40B4-BE49-F238E27FC236}">
                <a16:creationId xmlns:a16="http://schemas.microsoft.com/office/drawing/2014/main" id="{C3638F2F-4688-4030-B1CC-802724443B7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6">
            <a:extLst>
              <a:ext uri="{FF2B5EF4-FFF2-40B4-BE49-F238E27FC236}">
                <a16:creationId xmlns:a16="http://schemas.microsoft.com/office/drawing/2014/main" id="{48C811F0-0ED8-4A7B-BFDE-6433C690ED4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73630-328C-0B49-9659-2A5B3AE05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4" y="1327355"/>
            <a:ext cx="3559425" cy="4482564"/>
          </a:xfrm>
        </p:spPr>
        <p:txBody>
          <a:bodyPr>
            <a:normAutofit/>
          </a:bodyPr>
          <a:lstStyle/>
          <a:p>
            <a:r>
              <a:rPr lang="en-GB" sz="40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References</a:t>
            </a:r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68A1FB72-53C6-D34F-94A0-DEC565D5D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3636" y="1327355"/>
            <a:ext cx="6504898" cy="4482564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romanLcPeriod"/>
            </a:pP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Nature (2017). What pause? </a:t>
            </a:r>
            <a:r>
              <a:rPr lang="en-GB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Nature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, 545(7652). </a:t>
            </a:r>
          </a:p>
          <a:p>
            <a:pPr marL="514350" indent="-514350">
              <a:buFont typeface="+mj-lt"/>
              <a:buAutoNum type="romanLcPeriod"/>
            </a:pPr>
            <a:r>
              <a:rPr lang="en-GB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Risbey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 et al. (2018). A fluctuation in surface temperature in historical context: Reassessment and retrospective on the evidence. </a:t>
            </a:r>
            <a:r>
              <a:rPr lang="en-GB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Environmental Research Letters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, 13:123008. </a:t>
            </a:r>
          </a:p>
          <a:p>
            <a:pPr marL="514350" indent="-514350">
              <a:buFont typeface="+mj-lt"/>
              <a:buAutoNum type="romanLcPeriod"/>
            </a:pPr>
            <a:r>
              <a:rPr lang="en-GB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Krämer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 (1989). The robustness of the chow test to autocorrelation among </a:t>
            </a:r>
            <a:r>
              <a:rPr lang="en-GB" sz="2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disturbances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. </a:t>
            </a:r>
            <a:r>
              <a:rPr lang="en-GB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Statistical Analysis and Forecasting of Economic Structural Change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. </a:t>
            </a:r>
          </a:p>
          <a:p>
            <a:pPr marL="514350" indent="-514350">
              <a:buFont typeface="+mj-lt"/>
              <a:buAutoNum type="romanLcPeriod"/>
            </a:pP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Lewandowsky et al. (2018</a:t>
            </a:r>
            <a:r>
              <a:rPr lang="en-GB" sz="2400" dirty="0" smtClean="0">
                <a:latin typeface="Calibri Light" panose="020F0302020204030204" pitchFamily="34" charset="0"/>
                <a:cs typeface="Calibri Light" panose="020F0302020204030204" pitchFamily="34" charset="0"/>
              </a:rPr>
              <a:t>). 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The ‘pause’ in global warming in historical context: II. comparing models to observations. </a:t>
            </a:r>
            <a:r>
              <a:rPr lang="en-GB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Environmental Research Letters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, 13:123007. </a:t>
            </a:r>
          </a:p>
          <a:p>
            <a:pPr marL="514350" indent="-514350">
              <a:buFont typeface="+mj-lt"/>
              <a:buAutoNum type="romanLcPeriod"/>
            </a:pP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Foster and </a:t>
            </a:r>
            <a:r>
              <a:rPr lang="en-GB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Rahmstorf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 (2011). Global temperature evolution 1979–2010. </a:t>
            </a:r>
            <a:r>
              <a:rPr lang="en-GB" sz="240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Environmental Research Letters</a:t>
            </a:r>
            <a:r>
              <a:rPr lang="en-GB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, 6(4):044022. </a:t>
            </a:r>
          </a:p>
          <a:p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endParaRPr lang="en-GB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AC19CEE-435E-4643-849E-5194A57437C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975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Crop">
  <a:themeElements>
    <a:clrScheme name="Custom 1">
      <a:dk1>
        <a:srgbClr val="000000"/>
      </a:dk1>
      <a:lt1>
        <a:srgbClr val="FFFFFF"/>
      </a:lt1>
      <a:dk2>
        <a:srgbClr val="28244B"/>
      </a:dk2>
      <a:lt2>
        <a:srgbClr val="EDECEB"/>
      </a:lt2>
      <a:accent1>
        <a:srgbClr val="FCC837"/>
      </a:accent1>
      <a:accent2>
        <a:srgbClr val="00A3DA"/>
      </a:accent2>
      <a:accent3>
        <a:srgbClr val="FEFFFD"/>
      </a:accent3>
      <a:accent4>
        <a:srgbClr val="04054C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681</Words>
  <Application>Microsoft Office PowerPoint</Application>
  <PresentationFormat>Widescreen</PresentationFormat>
  <Paragraphs>100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Cambria Math</vt:lpstr>
      <vt:lpstr>Franklin Gothic Book</vt:lpstr>
      <vt:lpstr>Crop</vt:lpstr>
      <vt:lpstr>Change-point Analysis: Did Global Warming Stop in 1998? </vt:lpstr>
      <vt:lpstr>Contents</vt:lpstr>
      <vt:lpstr>Background and Aim of the project</vt:lpstr>
      <vt:lpstr>Related Research</vt:lpstr>
      <vt:lpstr>Analysis and Initial Testing</vt:lpstr>
      <vt:lpstr>Simulation Design</vt:lpstr>
      <vt:lpstr>Results and Conclusions</vt:lpstr>
      <vt:lpstr>Further Work and Reflections</vt:lpstr>
      <vt:lpstr>References</vt:lpstr>
      <vt:lpstr>Thank you For listening.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Change-point Analysis: Did Global Warming Stop in 1998?</dc:title>
  <dc:creator>Nicole Brown (CMP - Student)</dc:creator>
  <cp:lastModifiedBy>Nicole Brown (CMP - Student)</cp:lastModifiedBy>
  <cp:revision>20</cp:revision>
  <dcterms:created xsi:type="dcterms:W3CDTF">2019-06-10T14:21:12Z</dcterms:created>
  <dcterms:modified xsi:type="dcterms:W3CDTF">2019-06-10T18:25:29Z</dcterms:modified>
</cp:coreProperties>
</file>